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9" r:id="rId3"/>
    <p:sldId id="293" r:id="rId4"/>
    <p:sldId id="280" r:id="rId5"/>
    <p:sldId id="257" r:id="rId6"/>
    <p:sldId id="260" r:id="rId7"/>
    <p:sldId id="268" r:id="rId8"/>
    <p:sldId id="269" r:id="rId9"/>
    <p:sldId id="270" r:id="rId10"/>
    <p:sldId id="281" r:id="rId11"/>
    <p:sldId id="282" r:id="rId12"/>
    <p:sldId id="271" r:id="rId13"/>
    <p:sldId id="272" r:id="rId14"/>
    <p:sldId id="273" r:id="rId15"/>
    <p:sldId id="274" r:id="rId16"/>
    <p:sldId id="275" r:id="rId17"/>
    <p:sldId id="294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A474C-012D-44C9-A337-6010DB4F9089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22C8F-6BBF-4752-9DC0-96E5057D629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3966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22C8F-6BBF-4752-9DC0-96E5057D6295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686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F78B5-C801-4960-8684-A45900FA842F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7BE-7CB8-43F0-8785-0E877C967FF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F78B5-C801-4960-8684-A45900FA842F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7BE-7CB8-43F0-8785-0E877C967FF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F78B5-C801-4960-8684-A45900FA842F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7BE-7CB8-43F0-8785-0E877C967FF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F78B5-C801-4960-8684-A45900FA842F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7BE-7CB8-43F0-8785-0E877C967FF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F78B5-C801-4960-8684-A45900FA842F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7BE-7CB8-43F0-8785-0E877C967FF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F78B5-C801-4960-8684-A45900FA842F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7BE-7CB8-43F0-8785-0E877C967FF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F78B5-C801-4960-8684-A45900FA842F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7BE-7CB8-43F0-8785-0E877C967FF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F78B5-C801-4960-8684-A45900FA842F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7BE-7CB8-43F0-8785-0E877C967FF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F78B5-C801-4960-8684-A45900FA842F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7BE-7CB8-43F0-8785-0E877C967FF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F78B5-C801-4960-8684-A45900FA842F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7BE-7CB8-43F0-8785-0E877C967FF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F78B5-C801-4960-8684-A45900FA842F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67BE-7CB8-43F0-8785-0E877C967FF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F78B5-C801-4960-8684-A45900FA842F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367BE-7CB8-43F0-8785-0E877C967FF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9632" y="5517232"/>
            <a:ext cx="6696744" cy="936104"/>
          </a:xfrm>
        </p:spPr>
        <p:txBody>
          <a:bodyPr>
            <a:normAutofit fontScale="47500" lnSpcReduction="20000"/>
          </a:bodyPr>
          <a:lstStyle/>
          <a:p>
            <a:r>
              <a:rPr lang="pt-BR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RELATÓRIO ANUAL DE AÇÕES </a:t>
            </a:r>
          </a:p>
          <a:p>
            <a:r>
              <a:rPr lang="pt-BR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DESENVOLVIDAS</a:t>
            </a:r>
          </a:p>
          <a:p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2022</a:t>
            </a:r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556792"/>
            <a:ext cx="292417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251520" y="332656"/>
            <a:ext cx="85353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>
                <a:latin typeface="Arial" pitchFamily="34" charset="0"/>
                <a:cs typeface="Arial" pitchFamily="34" charset="0"/>
              </a:rPr>
              <a:t>SECRETARIA MUNICIPAL DE ASSISTÊNCIA SOCIAL DE GRANDES 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Oficinas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760640"/>
          </a:xfrm>
        </p:spPr>
        <p:txBody>
          <a:bodyPr>
            <a:normAutofit fontScale="77500" lnSpcReduction="20000"/>
          </a:bodyPr>
          <a:lstStyle/>
          <a:p>
            <a:r>
              <a:rPr lang="pt-BR" sz="4400" dirty="0" smtClean="0"/>
              <a:t>Confecção das lembranças do dia das mães;</a:t>
            </a:r>
          </a:p>
          <a:p>
            <a:r>
              <a:rPr lang="pt-BR" sz="4400" dirty="0" smtClean="0"/>
              <a:t>Exposição dialogada sobre Abuso e exploração de crianças e adolescentes pela psicóloga do CRAS.</a:t>
            </a:r>
          </a:p>
          <a:p>
            <a:r>
              <a:rPr lang="pt-BR" sz="4400" dirty="0" smtClean="0"/>
              <a:t>Festa em comemoração ao dia das mães (almoço);</a:t>
            </a:r>
          </a:p>
          <a:p>
            <a:r>
              <a:rPr lang="pt-BR" sz="4400" dirty="0" smtClean="0"/>
              <a:t>Pintura com giz de cera;</a:t>
            </a:r>
          </a:p>
          <a:p>
            <a:r>
              <a:rPr lang="pt-BR" sz="4400" dirty="0" smtClean="0"/>
              <a:t>Oficina da memória (jogo dos sete erros);</a:t>
            </a:r>
          </a:p>
          <a:p>
            <a:r>
              <a:rPr lang="pt-BR" sz="4400" dirty="0" smtClean="0"/>
              <a:t>Atividades de percepção; Dinâmica de grupo</a:t>
            </a:r>
          </a:p>
          <a:p>
            <a:r>
              <a:rPr lang="pt-BR" sz="4400" dirty="0" smtClean="0"/>
              <a:t>Confecção da decoração festa </a:t>
            </a:r>
            <a:r>
              <a:rPr lang="pt-BR" sz="4400" dirty="0" err="1" smtClean="0"/>
              <a:t>julina</a:t>
            </a:r>
            <a:endParaRPr lang="pt-BR" sz="4400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pt-BR" dirty="0" smtClean="0"/>
              <a:t>Oficinas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Realização do arraial do CRAS com apresentação da quadrilha da melhor idade. </a:t>
            </a:r>
          </a:p>
          <a:p>
            <a:r>
              <a:rPr lang="pt-BR" dirty="0" smtClean="0"/>
              <a:t>Almoço do Dia dos pais</a:t>
            </a:r>
          </a:p>
          <a:p>
            <a:r>
              <a:rPr lang="pt-BR" dirty="0" smtClean="0"/>
              <a:t>Dinâmica de grupo;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SCFV – PROJETO MENINO ESPERANÇA</a:t>
            </a:r>
            <a:endParaRPr lang="pt-BR" dirty="0"/>
          </a:p>
        </p:txBody>
      </p:sp>
      <p:pic>
        <p:nvPicPr>
          <p:cNvPr id="4" name="Espaço Reservado para Conteúdo 3" descr="logo SCFV 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69" y="1357298"/>
            <a:ext cx="4929223" cy="2571768"/>
          </a:xfrm>
        </p:spPr>
      </p:pic>
      <p:sp>
        <p:nvSpPr>
          <p:cNvPr id="5" name="CaixaDeTexto 4"/>
          <p:cNvSpPr txBox="1"/>
          <p:nvPr/>
        </p:nvSpPr>
        <p:spPr>
          <a:xfrm>
            <a:off x="395536" y="4286256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Serviço da Proteção Social Básica do SUAS, ofertado por meio de grupos organizados, de </a:t>
            </a:r>
            <a:r>
              <a:rPr lang="pt-BR" sz="2400" dirty="0"/>
              <a:t>modo a prevenir as situações de risco social, ampliar trocas culturais e de vivências, desenvolver o sentimento de pertença e de identidade, fortalecer vínculos e incentivar a socialização e a convivência comunitária</a:t>
            </a:r>
            <a:r>
              <a:rPr lang="pt-BR" sz="2400" dirty="0" smtClean="0"/>
              <a:t> 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AS OFICINAS ESTÃO SUSPENSAS EM VIRTUDE DA PANDEMIA, mas eram atendidos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Faixa etária atendida: 06 a 17 anos</a:t>
            </a:r>
          </a:p>
          <a:p>
            <a:r>
              <a:rPr lang="pt-BR" dirty="0" smtClean="0"/>
              <a:t>Em média 90 usuários cadastrados;</a:t>
            </a:r>
          </a:p>
          <a:p>
            <a:r>
              <a:rPr lang="pt-BR" dirty="0" smtClean="0"/>
              <a:t>Aproximadamente 45 vagas por período.</a:t>
            </a:r>
          </a:p>
          <a:p>
            <a:r>
              <a:rPr lang="pt-BR" dirty="0" smtClean="0"/>
              <a:t>Atividades nos turnos: manhã e tarde;</a:t>
            </a:r>
          </a:p>
          <a:p>
            <a:r>
              <a:rPr lang="pt-BR" dirty="0" smtClean="0"/>
              <a:t>Servidos lanche em todos os períodos.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Atividades Semanais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Oficinas Sócioeducativas</a:t>
            </a:r>
          </a:p>
          <a:p>
            <a:r>
              <a:rPr lang="pt-BR" dirty="0" smtClean="0"/>
              <a:t>Música;</a:t>
            </a:r>
          </a:p>
          <a:p>
            <a:r>
              <a:rPr lang="pt-BR" dirty="0" smtClean="0"/>
              <a:t>Dança;</a:t>
            </a:r>
          </a:p>
          <a:p>
            <a:r>
              <a:rPr lang="pt-BR" dirty="0" smtClean="0"/>
              <a:t>Capoeira;</a:t>
            </a:r>
          </a:p>
          <a:p>
            <a:r>
              <a:rPr lang="pt-BR" dirty="0" smtClean="0"/>
              <a:t>Artesanato;</a:t>
            </a:r>
          </a:p>
          <a:p>
            <a:r>
              <a:rPr lang="pt-BR" dirty="0" smtClean="0"/>
              <a:t>Educação Física</a:t>
            </a:r>
          </a:p>
          <a:p>
            <a:r>
              <a:rPr lang="pt-BR" dirty="0" smtClean="0"/>
              <a:t>Teatro; e</a:t>
            </a:r>
          </a:p>
          <a:p>
            <a:r>
              <a:rPr lang="pt-BR" dirty="0" smtClean="0"/>
              <a:t>Jogos Educativos.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Atividades Externas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289451"/>
          </a:xfrm>
        </p:spPr>
        <p:txBody>
          <a:bodyPr>
            <a:normAutofit/>
          </a:bodyPr>
          <a:lstStyle/>
          <a:p>
            <a:r>
              <a:rPr lang="pt-BR" dirty="0" smtClean="0"/>
              <a:t>Apresentação de NATAL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pt-BR" dirty="0"/>
              <a:t> </a:t>
            </a:r>
            <a:r>
              <a:rPr lang="pt-BR" dirty="0" smtClean="0"/>
              <a:t>                  CONSELHO TUTELAR</a:t>
            </a:r>
            <a:endParaRPr lang="pt-BR" dirty="0"/>
          </a:p>
        </p:txBody>
      </p:sp>
      <p:pic>
        <p:nvPicPr>
          <p:cNvPr id="4" name="Espaço Reservado para Conteúdo 3" descr="Logo-Conselho-Tutela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7" y="214290"/>
            <a:ext cx="1928826" cy="1039530"/>
          </a:xfrm>
        </p:spPr>
      </p:pic>
      <p:sp>
        <p:nvSpPr>
          <p:cNvPr id="5" name="CaixaDeTexto 4"/>
          <p:cNvSpPr txBox="1"/>
          <p:nvPr/>
        </p:nvSpPr>
        <p:spPr>
          <a:xfrm>
            <a:off x="179512" y="1357298"/>
            <a:ext cx="871296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Atendimentos: 1503</a:t>
            </a:r>
          </a:p>
          <a:p>
            <a:endParaRPr lang="pt-BR" sz="2400" dirty="0"/>
          </a:p>
          <a:p>
            <a:r>
              <a:rPr lang="pt-BR" sz="2400" dirty="0" smtClean="0"/>
              <a:t>DEMANDA RELACIONADAS A CRIANÇAS E ADOLESCENTES NO QUE TANGE AS SEGUINTES AÇÕES:</a:t>
            </a:r>
          </a:p>
          <a:p>
            <a:pPr marL="342900" indent="-342900">
              <a:buFontTx/>
              <a:buChar char="-"/>
            </a:pPr>
            <a:r>
              <a:rPr lang="pt-BR" sz="2400" dirty="0" smtClean="0"/>
              <a:t>VISITAS;</a:t>
            </a:r>
          </a:p>
          <a:p>
            <a:pPr marL="342900" indent="-342900">
              <a:buFontTx/>
              <a:buChar char="-"/>
            </a:pPr>
            <a:r>
              <a:rPr lang="pt-BR" sz="2400" dirty="0" smtClean="0"/>
              <a:t>NOTIFICAÇÕES;</a:t>
            </a:r>
          </a:p>
          <a:p>
            <a:pPr marL="342900" indent="-342900">
              <a:buFontTx/>
              <a:buChar char="-"/>
            </a:pPr>
            <a:r>
              <a:rPr lang="pt-BR" sz="2400" dirty="0" smtClean="0"/>
              <a:t>ATENDIMENTOS E ORIENTAÇÕES;</a:t>
            </a:r>
          </a:p>
          <a:p>
            <a:pPr marL="342900" indent="-342900">
              <a:buFontTx/>
              <a:buChar char="-"/>
            </a:pPr>
            <a:r>
              <a:rPr lang="pt-BR" sz="2400" dirty="0" smtClean="0"/>
              <a:t>ENCAMINHAMENTOS;</a:t>
            </a:r>
          </a:p>
          <a:p>
            <a:pPr marL="342900" indent="-342900">
              <a:buFontTx/>
              <a:buChar char="-"/>
            </a:pPr>
            <a:r>
              <a:rPr lang="pt-BR" sz="2400" dirty="0" smtClean="0"/>
              <a:t>AUDIÊNCIAS;</a:t>
            </a:r>
          </a:p>
          <a:p>
            <a:pPr marL="342900" indent="-342900">
              <a:buFontTx/>
              <a:buChar char="-"/>
            </a:pPr>
            <a:r>
              <a:rPr lang="pt-BR" sz="2400" dirty="0" smtClean="0"/>
              <a:t>ABRIGAMENTOS;</a:t>
            </a:r>
          </a:p>
          <a:p>
            <a:pPr marL="342900" indent="-342900">
              <a:buFontTx/>
              <a:buChar char="-"/>
            </a:pPr>
            <a:r>
              <a:rPr lang="pt-BR" sz="2400" dirty="0" smtClean="0"/>
              <a:t>DENÚNCIAS;</a:t>
            </a:r>
          </a:p>
          <a:p>
            <a:pPr marL="342900" indent="-342900">
              <a:buFontTx/>
              <a:buChar char="-"/>
            </a:pPr>
            <a:r>
              <a:rPr lang="pt-BR" sz="2400" dirty="0" smtClean="0"/>
              <a:t>ACOMPANHAMENTO FAMILIAR;</a:t>
            </a:r>
          </a:p>
          <a:p>
            <a:pPr marL="342900" indent="-342900">
              <a:buFontTx/>
              <a:buChar char="-"/>
            </a:pPr>
            <a:r>
              <a:rPr lang="pt-BR" sz="2400" dirty="0" smtClean="0"/>
              <a:t>RELATÓRIOS.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755576" y="4509120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/>
              <a:t>OBRIGADA PELA ATENÇÃO!</a:t>
            </a:r>
            <a:endParaRPr lang="pt-BR" sz="3600" b="1" dirty="0"/>
          </a:p>
        </p:txBody>
      </p:sp>
      <p:pic>
        <p:nvPicPr>
          <p:cNvPr id="2050" name="Picture 2" descr="Assistência Social — MINISTÉRIO DA CIDADANIA Secretaria Especial do  Desenvolvimento Soci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832685"/>
            <a:ext cx="3816424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3074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Órgão Gestor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55000" lnSpcReduction="20000"/>
          </a:bodyPr>
          <a:lstStyle/>
          <a:p>
            <a:pPr algn="just"/>
            <a:endParaRPr lang="pt-BR" dirty="0" smtClean="0"/>
          </a:p>
          <a:p>
            <a:pPr algn="just"/>
            <a:endParaRPr lang="pt-BR" sz="4400" dirty="0" smtClean="0"/>
          </a:p>
          <a:p>
            <a:pPr algn="just"/>
            <a:r>
              <a:rPr lang="pt-BR" sz="4400" dirty="0" smtClean="0"/>
              <a:t>Responsável por coordenar</a:t>
            </a:r>
            <a:r>
              <a:rPr lang="pt-BR" sz="4400" dirty="0"/>
              <a:t>, planejar e executar a Política de Assistência Social, acordo com a Política Nacional de Assistência Social - PNAS e com o SUAS.</a:t>
            </a:r>
          </a:p>
          <a:p>
            <a:pPr algn="just"/>
            <a:r>
              <a:rPr lang="pt-BR" sz="4400" dirty="0"/>
              <a:t> Aplicação de instrumentos de gestão (PPA, LDO, LOA, Plano Municipal, Relatório de Gestão, etc.); </a:t>
            </a:r>
          </a:p>
          <a:p>
            <a:pPr algn="just"/>
            <a:r>
              <a:rPr lang="pt-BR" sz="4400" dirty="0" smtClean="0"/>
              <a:t>Inscrição</a:t>
            </a:r>
            <a:r>
              <a:rPr lang="pt-BR" sz="4400" dirty="0"/>
              <a:t>, monitoramento e fiscalização de Entidades e Organizações de Assistência Social; </a:t>
            </a:r>
          </a:p>
          <a:p>
            <a:pPr algn="just"/>
            <a:r>
              <a:rPr lang="pt-BR" sz="4400" dirty="0"/>
              <a:t>Estabelecimento de parcerias com os órgãos responsáveis pelas demais políticas setoriais e de defesa de direitos. </a:t>
            </a:r>
          </a:p>
          <a:p>
            <a:pPr algn="just"/>
            <a:r>
              <a:rPr lang="pt-BR" sz="4400" dirty="0"/>
              <a:t>Subsidiar o uso de recursos destinados à política de assistência </a:t>
            </a:r>
            <a:r>
              <a:rPr lang="pt-BR" sz="4400" dirty="0" smtClean="0"/>
              <a:t>social</a:t>
            </a:r>
            <a:r>
              <a:rPr lang="pt-BR" sz="4400" dirty="0"/>
              <a:t> </a:t>
            </a:r>
            <a:r>
              <a:rPr lang="pt-BR" sz="4400" dirty="0" smtClean="0"/>
              <a:t>e realizar a prestação de contas a cada 06 meses. Sendo  05 Pisos federais e 05 Estaduais;</a:t>
            </a:r>
            <a:endParaRPr lang="pt-BR" sz="4400" dirty="0"/>
          </a:p>
          <a:p>
            <a:pPr algn="just">
              <a:buNone/>
            </a:pPr>
            <a:endParaRPr lang="pt-BR" sz="4400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Órgão Gestor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77500" lnSpcReduction="20000"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Acompanhar </a:t>
            </a:r>
            <a:r>
              <a:rPr lang="pt-BR" dirty="0"/>
              <a:t>e coordenar os serviços, programas e projetos desenvolvidos nos serviços; </a:t>
            </a:r>
          </a:p>
          <a:p>
            <a:pPr algn="just"/>
            <a:r>
              <a:rPr lang="pt-BR" b="1" dirty="0"/>
              <a:t>Alimentação </a:t>
            </a:r>
            <a:r>
              <a:rPr lang="pt-BR" b="1" dirty="0" smtClean="0"/>
              <a:t>da Rede </a:t>
            </a:r>
            <a:r>
              <a:rPr lang="pt-BR" b="1" dirty="0"/>
              <a:t>Suas no Site do </a:t>
            </a:r>
            <a:r>
              <a:rPr lang="pt-BR" b="1" dirty="0" smtClean="0"/>
              <a:t>MINITÉRIO DA CIDADANIA E NO GOV.BR</a:t>
            </a:r>
            <a:r>
              <a:rPr lang="pt-BR" dirty="0" smtClean="0"/>
              <a:t> (SUAS WEB; CADSUAS;  CENSOSUAS;  RMA – CRAS; CARTEIRINHA DO IDOSO; BPC NA ESCOLA; SAA; SISC; )</a:t>
            </a:r>
          </a:p>
          <a:p>
            <a:pPr algn="just"/>
            <a:r>
              <a:rPr lang="pt-BR" b="1" dirty="0" smtClean="0"/>
              <a:t>Alimentação </a:t>
            </a:r>
            <a:r>
              <a:rPr lang="pt-BR" b="1" dirty="0"/>
              <a:t>do S</a:t>
            </a:r>
            <a:r>
              <a:rPr lang="pt-BR" b="1" dirty="0" smtClean="0"/>
              <a:t>istema </a:t>
            </a:r>
            <a:r>
              <a:rPr lang="pt-BR" b="1" dirty="0"/>
              <a:t>Estadual – </a:t>
            </a:r>
            <a:r>
              <a:rPr lang="pt-BR" b="1" dirty="0" smtClean="0"/>
              <a:t>SEJUF  </a:t>
            </a:r>
            <a:r>
              <a:rPr lang="pt-BR" dirty="0" smtClean="0"/>
              <a:t>- Sistemas: SIFF; PPAS; Família Paranaense/NOSSA GENTE, PMAS e SGA.</a:t>
            </a:r>
            <a:endParaRPr lang="pt-BR" dirty="0"/>
          </a:p>
          <a:p>
            <a:pPr algn="just">
              <a:buNone/>
            </a:pPr>
            <a:r>
              <a:rPr lang="pt-BR" dirty="0"/>
              <a:t>Suporte Técnico aos Programas habitacionais em </a:t>
            </a:r>
            <a:r>
              <a:rPr lang="pt-BR" dirty="0" smtClean="0"/>
              <a:t>execução (Minha Casa Minha Vida SUB50 – 40 unidades; PNHR 08 unidades e 20 unidades) através de reuniões trimestrais, relatórios a COHAPAR e entidades financiadoras .</a:t>
            </a:r>
          </a:p>
          <a:p>
            <a:pPr algn="just">
              <a:buNone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421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Confecção de Ofícios, decretos e Resoluções da Secretaria</a:t>
            </a:r>
          </a:p>
          <a:p>
            <a:r>
              <a:rPr lang="pt-BR" dirty="0" smtClean="0"/>
              <a:t>Suporte Técnico para </a:t>
            </a:r>
            <a:r>
              <a:rPr lang="pt-BR" dirty="0" err="1" smtClean="0"/>
              <a:t>abrigamento</a:t>
            </a:r>
            <a:r>
              <a:rPr lang="pt-BR" dirty="0" smtClean="0"/>
              <a:t> e a Entidade CONVENIADA, Projeto Menino Esperança;</a:t>
            </a:r>
          </a:p>
          <a:p>
            <a:r>
              <a:rPr lang="pt-BR" dirty="0" smtClean="0"/>
              <a:t>Secretaria Executiva dos Conselhos de Direitos:</a:t>
            </a:r>
          </a:p>
          <a:p>
            <a:pPr>
              <a:buNone/>
            </a:pPr>
            <a:r>
              <a:rPr lang="pt-BR" dirty="0" smtClean="0"/>
              <a:t> Conselho de Assistência Social; Conselho Da Criança e Adolescente e conselho do Idoso.(Organização das reuniões mensais, confecções de convites, ofícios e resoluções; Adequação nas legislações; Confecção do Plano Decenal da Criança e do Adolescente)</a:t>
            </a:r>
          </a:p>
          <a:p>
            <a:pPr>
              <a:buNone/>
            </a:pPr>
            <a:r>
              <a:rPr lang="pt-BR" dirty="0" smtClean="0"/>
              <a:t>Realização da Conferência Municipal de Assistência Social – Agosto de 2021;</a:t>
            </a:r>
          </a:p>
          <a:p>
            <a:pPr>
              <a:buNone/>
            </a:pPr>
            <a:r>
              <a:rPr lang="pt-BR" dirty="0" smtClean="0"/>
              <a:t>Participação do FOREAS (encontros na Terceira quinta-feira de cada mês) e Reuniões mensais na Regional da SEDS em Ivaiporã;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/>
          <a:lstStyle/>
          <a:p>
            <a:r>
              <a:rPr lang="pt-BR" dirty="0" smtClean="0"/>
              <a:t>               Centro de Referência de</a:t>
            </a:r>
            <a:br>
              <a:rPr lang="pt-BR" dirty="0" smtClean="0"/>
            </a:br>
            <a:r>
              <a:rPr lang="pt-BR" dirty="0" smtClean="0"/>
              <a:t>            Assistência Social</a:t>
            </a:r>
            <a:endParaRPr lang="pt-BR" dirty="0"/>
          </a:p>
        </p:txBody>
      </p:sp>
      <p:pic>
        <p:nvPicPr>
          <p:cNvPr id="4" name="Espaço Reservado para Conteúdo 3" descr="cra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2844" y="142852"/>
            <a:ext cx="2609850" cy="1752600"/>
          </a:xfrm>
        </p:spPr>
      </p:pic>
      <p:sp>
        <p:nvSpPr>
          <p:cNvPr id="7" name="CaixaDeTexto 6"/>
          <p:cNvSpPr txBox="1"/>
          <p:nvPr/>
        </p:nvSpPr>
        <p:spPr>
          <a:xfrm>
            <a:off x="642910" y="2143116"/>
            <a:ext cx="77153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Unidade Pública estatal, descentralizada da Política de Assistência Social, responsável pela oferta de Serviços Sócioassistenciais da Proteção Social Básica do SUAS.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b="1" dirty="0" smtClean="0"/>
              <a:t>Atendimentos do CADASTRO ÚNICO</a:t>
            </a:r>
          </a:p>
          <a:p>
            <a:pPr algn="just"/>
            <a:r>
              <a:rPr lang="pt-BR" b="1" dirty="0" smtClean="0"/>
              <a:t>Total (Janeiro a dezembro)   544  atendimentos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b="1" dirty="0" smtClean="0"/>
              <a:t>JANEIRO A DEZEMBRO:</a:t>
            </a:r>
          </a:p>
          <a:p>
            <a:pPr algn="just"/>
            <a:r>
              <a:rPr lang="pt-BR" b="1" dirty="0" smtClean="0"/>
              <a:t>Novos Cadastros: 94</a:t>
            </a:r>
          </a:p>
          <a:p>
            <a:pPr algn="just"/>
            <a:r>
              <a:rPr lang="pt-BR" b="1" dirty="0" smtClean="0"/>
              <a:t>Cadastros Atualizados: 450</a:t>
            </a:r>
          </a:p>
          <a:p>
            <a:pPr algn="just"/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pt-BR" dirty="0" smtClean="0"/>
              <a:t>Atendimento Social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400600"/>
          </a:xfrm>
        </p:spPr>
        <p:txBody>
          <a:bodyPr>
            <a:normAutofit fontScale="85000" lnSpcReduction="20000"/>
          </a:bodyPr>
          <a:lstStyle/>
          <a:p>
            <a:r>
              <a:rPr lang="pt-BR" sz="3400" b="1" dirty="0" smtClean="0"/>
              <a:t>JANEIRO A DEZEMBRO:</a:t>
            </a:r>
          </a:p>
          <a:p>
            <a:r>
              <a:rPr lang="pt-BR" sz="3400" dirty="0" smtClean="0"/>
              <a:t>Visitas Domiciliares</a:t>
            </a:r>
            <a:r>
              <a:rPr lang="pt-BR" sz="3400" dirty="0"/>
              <a:t>;</a:t>
            </a:r>
            <a:endParaRPr lang="pt-BR" sz="3400" dirty="0" smtClean="0"/>
          </a:p>
          <a:p>
            <a:r>
              <a:rPr lang="pt-BR" sz="3400" dirty="0" smtClean="0"/>
              <a:t>Relatórios ao Poder Judiciário;</a:t>
            </a:r>
          </a:p>
          <a:p>
            <a:r>
              <a:rPr lang="pt-BR" sz="3400" dirty="0"/>
              <a:t>Tarifa Social;</a:t>
            </a:r>
          </a:p>
          <a:p>
            <a:r>
              <a:rPr lang="pt-BR" sz="3400" dirty="0"/>
              <a:t>Encaminhamento ao </a:t>
            </a:r>
            <a:r>
              <a:rPr lang="pt-BR" sz="3400" dirty="0" smtClean="0"/>
              <a:t>BPC/INSS: 32 atendimentos</a:t>
            </a:r>
            <a:endParaRPr lang="pt-BR" sz="3400" dirty="0"/>
          </a:p>
          <a:p>
            <a:r>
              <a:rPr lang="pt-BR" sz="3400" dirty="0" smtClean="0"/>
              <a:t>BENEFICIOS EVENTUAIS: </a:t>
            </a:r>
          </a:p>
          <a:p>
            <a:r>
              <a:rPr lang="pt-BR" sz="3400" dirty="0" smtClean="0"/>
              <a:t>Auxílio Funeral – 14 atendimentos;</a:t>
            </a:r>
          </a:p>
          <a:p>
            <a:r>
              <a:rPr lang="pt-BR" sz="3400" dirty="0" smtClean="0"/>
              <a:t>Auxílio Locomoção 01 atendimento;</a:t>
            </a:r>
          </a:p>
          <a:p>
            <a:r>
              <a:rPr lang="pt-BR" sz="3400" dirty="0" smtClean="0"/>
              <a:t>Auxílio </a:t>
            </a:r>
            <a:r>
              <a:rPr lang="pt-BR" sz="3400" dirty="0"/>
              <a:t>Documentação – 33 atendimentos;</a:t>
            </a:r>
            <a:endParaRPr lang="pt-BR" sz="3400" dirty="0" smtClean="0"/>
          </a:p>
          <a:p>
            <a:r>
              <a:rPr lang="pt-BR" sz="3400" dirty="0" smtClean="0"/>
              <a:t>Auxilio alimentação – 449 atendimentos;</a:t>
            </a:r>
          </a:p>
          <a:p>
            <a:r>
              <a:rPr lang="pt-BR" sz="3400" dirty="0" smtClean="0"/>
              <a:t>PASSE LIVRE – 3 atendimentos;</a:t>
            </a:r>
          </a:p>
          <a:p>
            <a:r>
              <a:rPr lang="pt-BR" sz="3400" dirty="0" smtClean="0"/>
              <a:t>COMPRA DIRETA – 42 atendimentos;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Oficinas Ofertadas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AS OFICINAS ESTÃO SUSPENSAS EM VIRTUDE DA PANDEMIA, mas eram ofertados:</a:t>
            </a:r>
          </a:p>
          <a:p>
            <a:r>
              <a:rPr lang="pt-BR" dirty="0" smtClean="0"/>
              <a:t>Crochê</a:t>
            </a:r>
          </a:p>
          <a:p>
            <a:r>
              <a:rPr lang="pt-BR" dirty="0" smtClean="0"/>
              <a:t>Pintura em tecido</a:t>
            </a:r>
          </a:p>
          <a:p>
            <a:r>
              <a:rPr lang="pt-BR" dirty="0" smtClean="0"/>
              <a:t>Bordado em chinelo</a:t>
            </a:r>
          </a:p>
          <a:p>
            <a:r>
              <a:rPr lang="pt-BR" dirty="0" smtClean="0"/>
              <a:t>Ofertado em Grandes Rios e distritos semanalmente, as famílias em vulnerabilidades.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Terceira 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/>
              <a:t>AS OFICINAS ESTÃO SUSPENSAS EM VIRTUDE DA </a:t>
            </a:r>
            <a:r>
              <a:rPr lang="pt-BR" dirty="0" smtClean="0"/>
              <a:t>PANDEMIA, mas eram atendidos:</a:t>
            </a:r>
          </a:p>
          <a:p>
            <a:r>
              <a:rPr lang="pt-BR" smtClean="0"/>
              <a:t>Idosos</a:t>
            </a:r>
            <a:r>
              <a:rPr lang="pt-BR" dirty="0" smtClean="0"/>
              <a:t>;</a:t>
            </a:r>
          </a:p>
          <a:p>
            <a:r>
              <a:rPr lang="pt-BR" dirty="0" smtClean="0"/>
              <a:t>Atividades semanais:</a:t>
            </a:r>
          </a:p>
          <a:p>
            <a:r>
              <a:rPr lang="pt-BR" dirty="0" smtClean="0"/>
              <a:t>SEDE - terças e sextas-feiras;</a:t>
            </a:r>
          </a:p>
          <a:p>
            <a:r>
              <a:rPr lang="pt-BR" dirty="0" smtClean="0"/>
              <a:t>Ribeirão Bonito às quartas-feiras;</a:t>
            </a:r>
          </a:p>
          <a:p>
            <a:r>
              <a:rPr lang="pt-BR" dirty="0" smtClean="0"/>
              <a:t>Flórida do Ivaí às quintas-feiras;</a:t>
            </a:r>
          </a:p>
          <a:p>
            <a:r>
              <a:rPr lang="pt-BR" dirty="0" smtClean="0"/>
              <a:t>Atividades Realizadas semanalmente: Bingos; Danças, Artesanatos, Palestras, Oficina da memória;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Oficinas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760640"/>
          </a:xfrm>
        </p:spPr>
        <p:txBody>
          <a:bodyPr>
            <a:normAutofit fontScale="55000" lnSpcReduction="20000"/>
          </a:bodyPr>
          <a:lstStyle/>
          <a:p>
            <a:r>
              <a:rPr lang="pt-BR" sz="4400" dirty="0" smtClean="0"/>
              <a:t>Comemoração do dia internacional da Mulher com homenagens, almoço e apresentação de vídeos;</a:t>
            </a:r>
          </a:p>
          <a:p>
            <a:r>
              <a:rPr lang="pt-BR" sz="4400" dirty="0" smtClean="0"/>
              <a:t>Atividade de colagem mosaico com EVA . Fomento à coordenação motora.</a:t>
            </a:r>
          </a:p>
          <a:p>
            <a:r>
              <a:rPr lang="pt-BR" sz="4400" dirty="0" smtClean="0"/>
              <a:t>Atividade de pintura para reconhecimento de figuras no desenho. Trabalhamos atenção, concentração e coordenação motora</a:t>
            </a:r>
          </a:p>
          <a:p>
            <a:r>
              <a:rPr lang="pt-BR" sz="4400" dirty="0" smtClean="0"/>
              <a:t>Oficina da memória (quebra- cabeça, atividade que estimula a percepção,  raciocínio e concentração)</a:t>
            </a:r>
          </a:p>
          <a:p>
            <a:r>
              <a:rPr lang="pt-BR" sz="4400" dirty="0" smtClean="0"/>
              <a:t>Bingo</a:t>
            </a:r>
          </a:p>
          <a:p>
            <a:r>
              <a:rPr lang="pt-BR" sz="4400" dirty="0" smtClean="0"/>
              <a:t>Dança</a:t>
            </a:r>
          </a:p>
          <a:p>
            <a:r>
              <a:rPr lang="pt-BR" sz="4400" dirty="0" smtClean="0"/>
              <a:t>Diálogo sobre o mosquito da dengue;</a:t>
            </a:r>
          </a:p>
          <a:p>
            <a:r>
              <a:rPr lang="pt-BR" sz="4400" dirty="0" smtClean="0"/>
              <a:t>Diálogo sobre o dia do índio;</a:t>
            </a:r>
          </a:p>
          <a:p>
            <a:r>
              <a:rPr lang="pt-BR" sz="4400" dirty="0" smtClean="0"/>
              <a:t>Dinâmica dos balões com finalidade de mostrar a importância do trabalho em  equipe</a:t>
            </a:r>
          </a:p>
          <a:p>
            <a:endParaRPr lang="pt-BR" b="1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889</Words>
  <Application>Microsoft Office PowerPoint</Application>
  <PresentationFormat>Apresentação na tela (4:3)</PresentationFormat>
  <Paragraphs>120</Paragraphs>
  <Slides>17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do Office</vt:lpstr>
      <vt:lpstr>Apresentação do PowerPoint</vt:lpstr>
      <vt:lpstr> Órgão Gestor </vt:lpstr>
      <vt:lpstr> Órgão Gestor </vt:lpstr>
      <vt:lpstr>Apresentação do PowerPoint</vt:lpstr>
      <vt:lpstr>               Centro de Referência de             Assistência Social</vt:lpstr>
      <vt:lpstr>Atendimento Social</vt:lpstr>
      <vt:lpstr>Oficinas Ofertadas</vt:lpstr>
      <vt:lpstr>Terceira Idade</vt:lpstr>
      <vt:lpstr>Oficinas</vt:lpstr>
      <vt:lpstr>Oficinas </vt:lpstr>
      <vt:lpstr>Oficinas</vt:lpstr>
      <vt:lpstr>SCFV – PROJETO MENINO ESPERANÇA</vt:lpstr>
      <vt:lpstr>Apresentação do PowerPoint</vt:lpstr>
      <vt:lpstr>Atividades Semanais</vt:lpstr>
      <vt:lpstr>Atividades Externas</vt:lpstr>
      <vt:lpstr>                   CONSELHO TUTELAR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Usuario</dc:creator>
  <cp:lastModifiedBy>Contabilidade</cp:lastModifiedBy>
  <cp:revision>61</cp:revision>
  <dcterms:created xsi:type="dcterms:W3CDTF">2017-09-26T13:52:04Z</dcterms:created>
  <dcterms:modified xsi:type="dcterms:W3CDTF">2022-02-16T10:59:29Z</dcterms:modified>
</cp:coreProperties>
</file>